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Sora"/>
      <p:regular r:id="rId18"/>
    </p:embeddedFont>
    <p:embeddedFont>
      <p:font typeface="Sora"/>
      <p:regular r:id="rId19"/>
    </p:embeddedFont>
    <p:embeddedFont>
      <p:font typeface="Noto Sans TC"/>
      <p:regular r:id="rId20"/>
    </p:embeddedFont>
    <p:embeddedFont>
      <p:font typeface="Noto Sans TC"/>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917621"/>
            <a:ext cx="12902327" cy="2129314"/>
          </a:xfrm>
          <a:prstGeom prst="rect">
            <a:avLst/>
          </a:prstGeom>
          <a:noFill/>
          <a:ln/>
        </p:spPr>
        <p:txBody>
          <a:bodyPr wrap="square" lIns="0" tIns="0" rIns="0" bIns="0" rtlCol="0" anchor="t"/>
          <a:lstStyle/>
          <a:p>
            <a:pPr indent="0" marL="0">
              <a:lnSpc>
                <a:spcPts val="8350"/>
              </a:lnSpc>
              <a:buNone/>
            </a:pPr>
            <a:r>
              <a:rPr lang="en-US" sz="6700" dirty="0">
                <a:solidFill>
                  <a:srgbClr val="97B8FF"/>
                </a:solidFill>
                <a:latin typeface="Sora" pitchFamily="34" charset="0"/>
                <a:ea typeface="Sora" pitchFamily="34" charset="-122"/>
                <a:cs typeface="Sora" pitchFamily="34" charset="-120"/>
              </a:rPr>
              <a:t>Loan Prediction Using Machine Learning</a:t>
            </a:r>
            <a:endParaRPr lang="en-US" sz="6700" dirty="0"/>
          </a:p>
        </p:txBody>
      </p:sp>
      <p:sp>
        <p:nvSpPr>
          <p:cNvPr id="5" name="Text 2"/>
          <p:cNvSpPr/>
          <p:nvPr/>
        </p:nvSpPr>
        <p:spPr>
          <a:xfrm>
            <a:off x="864037" y="4417219"/>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Machine learning has revolutionized the financial sector. Loan prediction algorithms help lenders make accurate loan approvals and reduce risk of defaults. These models analyze historical data to identify patterns and predict repayment likelihood, enabling more informed decisions.</a:t>
            </a:r>
            <a:endParaRPr lang="en-US" sz="1900" dirty="0"/>
          </a:p>
        </p:txBody>
      </p:sp>
      <p:sp>
        <p:nvSpPr>
          <p:cNvPr id="6" name="Shape 3"/>
          <p:cNvSpPr/>
          <p:nvPr/>
        </p:nvSpPr>
        <p:spPr>
          <a:xfrm>
            <a:off x="864037" y="5898475"/>
            <a:ext cx="394930" cy="394930"/>
          </a:xfrm>
          <a:prstGeom prst="roundRect">
            <a:avLst>
              <a:gd name="adj" fmla="val 231511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71657" y="5906095"/>
            <a:ext cx="379690" cy="379690"/>
          </a:xfrm>
          <a:prstGeom prst="rect">
            <a:avLst/>
          </a:prstGeom>
        </p:spPr>
      </p:pic>
      <p:sp>
        <p:nvSpPr>
          <p:cNvPr id="8" name="Text 4"/>
          <p:cNvSpPr/>
          <p:nvPr/>
        </p:nvSpPr>
        <p:spPr>
          <a:xfrm>
            <a:off x="1382316" y="5880021"/>
            <a:ext cx="2774752" cy="431959"/>
          </a:xfrm>
          <a:prstGeom prst="rect">
            <a:avLst/>
          </a:prstGeom>
          <a:noFill/>
          <a:ln/>
        </p:spPr>
        <p:txBody>
          <a:bodyPr wrap="none" lIns="0" tIns="0" rIns="0" bIns="0" rtlCol="0" anchor="t"/>
          <a:lstStyle/>
          <a:p>
            <a:pPr algn="l" indent="0" marL="0">
              <a:lnSpc>
                <a:spcPts val="3400"/>
              </a:lnSpc>
              <a:buNone/>
            </a:pPr>
            <a:r>
              <a:rPr lang="en-US" sz="2400" b="1" dirty="0">
                <a:solidFill>
                  <a:srgbClr val="E0D6DE"/>
                </a:solidFill>
                <a:latin typeface="Noto Sans TC" pitchFamily="34" charset="0"/>
                <a:ea typeface="Noto Sans TC" pitchFamily="34" charset="-122"/>
                <a:cs typeface="Noto Sans TC" pitchFamily="34" charset="-120"/>
              </a:rPr>
              <a:t>by Rushil Golatkar</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606028" y="812721"/>
            <a:ext cx="10339030" cy="541139"/>
          </a:xfrm>
          <a:prstGeom prst="rect">
            <a:avLst/>
          </a:prstGeom>
          <a:noFill/>
          <a:ln/>
        </p:spPr>
        <p:txBody>
          <a:bodyPr wrap="none" lIns="0" tIns="0" rIns="0" bIns="0" rtlCol="0" anchor="t"/>
          <a:lstStyle/>
          <a:p>
            <a:pPr indent="0" marL="0">
              <a:lnSpc>
                <a:spcPts val="4250"/>
              </a:lnSpc>
              <a:buNone/>
            </a:pPr>
            <a:r>
              <a:rPr lang="en-US" sz="3400" dirty="0">
                <a:solidFill>
                  <a:srgbClr val="97B8FF"/>
                </a:solidFill>
                <a:latin typeface="Sora" pitchFamily="34" charset="0"/>
                <a:ea typeface="Sora" pitchFamily="34" charset="-122"/>
                <a:cs typeface="Sora" pitchFamily="34" charset="-120"/>
              </a:rPr>
              <a:t>Final Model Comparison and Recommendation</a:t>
            </a:r>
            <a:endParaRPr lang="en-US" sz="3400" dirty="0"/>
          </a:p>
        </p:txBody>
      </p:sp>
      <p:sp>
        <p:nvSpPr>
          <p:cNvPr id="5" name="Shape 2"/>
          <p:cNvSpPr/>
          <p:nvPr/>
        </p:nvSpPr>
        <p:spPr>
          <a:xfrm>
            <a:off x="7303770" y="1613535"/>
            <a:ext cx="22860" cy="5803225"/>
          </a:xfrm>
          <a:prstGeom prst="roundRect">
            <a:avLst>
              <a:gd name="adj" fmla="val 113632"/>
            </a:avLst>
          </a:prstGeom>
          <a:solidFill>
            <a:srgbClr val="3F3F44"/>
          </a:solidFill>
          <a:ln/>
        </p:spPr>
      </p:sp>
      <p:sp>
        <p:nvSpPr>
          <p:cNvPr id="6" name="Shape 3"/>
          <p:cNvSpPr/>
          <p:nvPr/>
        </p:nvSpPr>
        <p:spPr>
          <a:xfrm>
            <a:off x="6537246" y="1991678"/>
            <a:ext cx="606028" cy="22860"/>
          </a:xfrm>
          <a:prstGeom prst="roundRect">
            <a:avLst>
              <a:gd name="adj" fmla="val 113632"/>
            </a:avLst>
          </a:prstGeom>
          <a:solidFill>
            <a:srgbClr val="3F3F44"/>
          </a:solidFill>
          <a:ln/>
        </p:spPr>
      </p:sp>
      <p:sp>
        <p:nvSpPr>
          <p:cNvPr id="7" name="Shape 4"/>
          <p:cNvSpPr/>
          <p:nvPr/>
        </p:nvSpPr>
        <p:spPr>
          <a:xfrm>
            <a:off x="7120414" y="1808321"/>
            <a:ext cx="389573" cy="389573"/>
          </a:xfrm>
          <a:prstGeom prst="roundRect">
            <a:avLst>
              <a:gd name="adj" fmla="val 6668"/>
            </a:avLst>
          </a:prstGeom>
          <a:solidFill>
            <a:srgbClr val="26262B"/>
          </a:solidFill>
          <a:ln/>
        </p:spPr>
      </p:sp>
      <p:sp>
        <p:nvSpPr>
          <p:cNvPr id="8" name="Text 5"/>
          <p:cNvSpPr/>
          <p:nvPr/>
        </p:nvSpPr>
        <p:spPr>
          <a:xfrm>
            <a:off x="7260193" y="1873210"/>
            <a:ext cx="109895" cy="259794"/>
          </a:xfrm>
          <a:prstGeom prst="rect">
            <a:avLst/>
          </a:prstGeom>
          <a:noFill/>
          <a:ln/>
        </p:spPr>
        <p:txBody>
          <a:bodyPr wrap="none" lIns="0" tIns="0" rIns="0" bIns="0" rtlCol="0" anchor="t"/>
          <a:lstStyle/>
          <a:p>
            <a:pPr algn="ctr" indent="0" marL="0">
              <a:lnSpc>
                <a:spcPts val="2000"/>
              </a:lnSpc>
              <a:buNone/>
            </a:pPr>
            <a:r>
              <a:rPr lang="en-US" sz="2000" dirty="0">
                <a:solidFill>
                  <a:srgbClr val="E0D6DE"/>
                </a:solidFill>
                <a:latin typeface="Sora" pitchFamily="34" charset="0"/>
                <a:ea typeface="Sora" pitchFamily="34" charset="-122"/>
                <a:cs typeface="Sora" pitchFamily="34" charset="-120"/>
              </a:rPr>
              <a:t>1</a:t>
            </a:r>
            <a:endParaRPr lang="en-US" sz="2000" dirty="0"/>
          </a:p>
        </p:txBody>
      </p:sp>
      <p:sp>
        <p:nvSpPr>
          <p:cNvPr id="9" name="Text 6"/>
          <p:cNvSpPr/>
          <p:nvPr/>
        </p:nvSpPr>
        <p:spPr>
          <a:xfrm>
            <a:off x="4181713" y="1786652"/>
            <a:ext cx="2181106" cy="270510"/>
          </a:xfrm>
          <a:prstGeom prst="rect">
            <a:avLst/>
          </a:prstGeom>
          <a:noFill/>
          <a:ln/>
        </p:spPr>
        <p:txBody>
          <a:bodyPr wrap="none" lIns="0" tIns="0" rIns="0" bIns="0" rtlCol="0" anchor="t"/>
          <a:lstStyle/>
          <a:p>
            <a:pPr algn="r" indent="0" marL="0">
              <a:lnSpc>
                <a:spcPts val="2100"/>
              </a:lnSpc>
              <a:buNone/>
            </a:pPr>
            <a:r>
              <a:rPr lang="en-US" sz="1700" dirty="0">
                <a:solidFill>
                  <a:srgbClr val="E0D6DE"/>
                </a:solidFill>
                <a:latin typeface="Sora" pitchFamily="34" charset="0"/>
                <a:ea typeface="Sora" pitchFamily="34" charset="-122"/>
                <a:cs typeface="Sora" pitchFamily="34" charset="-120"/>
              </a:rPr>
              <a:t>Logistic Regression</a:t>
            </a:r>
            <a:endParaRPr lang="en-US" sz="1700" dirty="0"/>
          </a:p>
        </p:txBody>
      </p:sp>
      <p:sp>
        <p:nvSpPr>
          <p:cNvPr id="10" name="Text 7"/>
          <p:cNvSpPr/>
          <p:nvPr/>
        </p:nvSpPr>
        <p:spPr>
          <a:xfrm>
            <a:off x="606028" y="2160984"/>
            <a:ext cx="5756791" cy="1107758"/>
          </a:xfrm>
          <a:prstGeom prst="rect">
            <a:avLst/>
          </a:prstGeom>
          <a:noFill/>
          <a:ln/>
        </p:spPr>
        <p:txBody>
          <a:bodyPr wrap="square" lIns="0" tIns="0" rIns="0" bIns="0" rtlCol="0" anchor="t"/>
          <a:lstStyle/>
          <a:p>
            <a:pPr algn="r" indent="0" marL="0">
              <a:lnSpc>
                <a:spcPts val="2150"/>
              </a:lnSpc>
              <a:buNone/>
            </a:pPr>
            <a:r>
              <a:rPr lang="en-US" sz="1350" dirty="0">
                <a:solidFill>
                  <a:srgbClr val="E0D6DE"/>
                </a:solidFill>
                <a:latin typeface="Noto Sans TC" pitchFamily="34" charset="0"/>
                <a:ea typeface="Noto Sans TC" pitchFamily="34" charset="-122"/>
                <a:cs typeface="Noto Sans TC" pitchFamily="34" charset="-120"/>
              </a:rPr>
              <a:t>The Logistic Regression model achieved a training accuracy of 0.66 and a testing accuracy of 0.70, demonstrating good generalization to unseen data. This indicates that the model effectively captured the underlying patterns within the loan application data.</a:t>
            </a:r>
            <a:endParaRPr lang="en-US" sz="1350" dirty="0"/>
          </a:p>
        </p:txBody>
      </p:sp>
      <p:sp>
        <p:nvSpPr>
          <p:cNvPr id="11" name="Shape 8"/>
          <p:cNvSpPr/>
          <p:nvPr/>
        </p:nvSpPr>
        <p:spPr>
          <a:xfrm>
            <a:off x="7487126" y="2857381"/>
            <a:ext cx="606028" cy="22860"/>
          </a:xfrm>
          <a:prstGeom prst="roundRect">
            <a:avLst>
              <a:gd name="adj" fmla="val 113632"/>
            </a:avLst>
          </a:prstGeom>
          <a:solidFill>
            <a:srgbClr val="3F3F44"/>
          </a:solidFill>
          <a:ln/>
        </p:spPr>
      </p:sp>
      <p:sp>
        <p:nvSpPr>
          <p:cNvPr id="12" name="Shape 9"/>
          <p:cNvSpPr/>
          <p:nvPr/>
        </p:nvSpPr>
        <p:spPr>
          <a:xfrm>
            <a:off x="7120414" y="2674025"/>
            <a:ext cx="389573" cy="389573"/>
          </a:xfrm>
          <a:prstGeom prst="roundRect">
            <a:avLst>
              <a:gd name="adj" fmla="val 6668"/>
            </a:avLst>
          </a:prstGeom>
          <a:solidFill>
            <a:srgbClr val="26262B"/>
          </a:solidFill>
          <a:ln/>
        </p:spPr>
      </p:sp>
      <p:sp>
        <p:nvSpPr>
          <p:cNvPr id="13" name="Text 10"/>
          <p:cNvSpPr/>
          <p:nvPr/>
        </p:nvSpPr>
        <p:spPr>
          <a:xfrm>
            <a:off x="7234238" y="2738914"/>
            <a:ext cx="161806" cy="259794"/>
          </a:xfrm>
          <a:prstGeom prst="rect">
            <a:avLst/>
          </a:prstGeom>
          <a:noFill/>
          <a:ln/>
        </p:spPr>
        <p:txBody>
          <a:bodyPr wrap="none" lIns="0" tIns="0" rIns="0" bIns="0" rtlCol="0" anchor="t"/>
          <a:lstStyle/>
          <a:p>
            <a:pPr algn="ctr" indent="0" marL="0">
              <a:lnSpc>
                <a:spcPts val="2000"/>
              </a:lnSpc>
              <a:buNone/>
            </a:pPr>
            <a:r>
              <a:rPr lang="en-US" sz="2000" dirty="0">
                <a:solidFill>
                  <a:srgbClr val="E0D6DE"/>
                </a:solidFill>
                <a:latin typeface="Sora" pitchFamily="34" charset="0"/>
                <a:ea typeface="Sora" pitchFamily="34" charset="-122"/>
                <a:cs typeface="Sora" pitchFamily="34" charset="-120"/>
              </a:rPr>
              <a:t>2</a:t>
            </a:r>
            <a:endParaRPr lang="en-US" sz="2000" dirty="0"/>
          </a:p>
        </p:txBody>
      </p:sp>
      <p:sp>
        <p:nvSpPr>
          <p:cNvPr id="14" name="Text 11"/>
          <p:cNvSpPr/>
          <p:nvPr/>
        </p:nvSpPr>
        <p:spPr>
          <a:xfrm>
            <a:off x="8267581" y="2652355"/>
            <a:ext cx="2164675" cy="270510"/>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Sora" pitchFamily="34" charset="0"/>
                <a:ea typeface="Sora" pitchFamily="34" charset="-122"/>
                <a:cs typeface="Sora" pitchFamily="34" charset="-120"/>
              </a:rPr>
              <a:t>Decision Tree</a:t>
            </a:r>
            <a:endParaRPr lang="en-US" sz="1700" dirty="0"/>
          </a:p>
        </p:txBody>
      </p:sp>
      <p:sp>
        <p:nvSpPr>
          <p:cNvPr id="15" name="Text 12"/>
          <p:cNvSpPr/>
          <p:nvPr/>
        </p:nvSpPr>
        <p:spPr>
          <a:xfrm>
            <a:off x="8267581" y="3026688"/>
            <a:ext cx="5756791" cy="1384697"/>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Noto Sans TC" pitchFamily="34" charset="0"/>
                <a:ea typeface="Noto Sans TC" pitchFamily="34" charset="-122"/>
                <a:cs typeface="Noto Sans TC" pitchFamily="34" charset="-120"/>
              </a:rPr>
              <a:t>The Decision Tree model exhibited a significantly higher training accuracy of 0.97 but a lower testing accuracy of 0.60. This suggests potential overfitting on the training data, where the model learned the specific details of the training set too well, hindering its ability to generalize to new data.</a:t>
            </a:r>
            <a:endParaRPr lang="en-US" sz="1350" dirty="0"/>
          </a:p>
        </p:txBody>
      </p:sp>
      <p:sp>
        <p:nvSpPr>
          <p:cNvPr id="16" name="Shape 13"/>
          <p:cNvSpPr/>
          <p:nvPr/>
        </p:nvSpPr>
        <p:spPr>
          <a:xfrm>
            <a:off x="6537246" y="3996571"/>
            <a:ext cx="606028" cy="22860"/>
          </a:xfrm>
          <a:prstGeom prst="roundRect">
            <a:avLst>
              <a:gd name="adj" fmla="val 113632"/>
            </a:avLst>
          </a:prstGeom>
          <a:solidFill>
            <a:srgbClr val="3F3F44"/>
          </a:solidFill>
          <a:ln/>
        </p:spPr>
      </p:sp>
      <p:sp>
        <p:nvSpPr>
          <p:cNvPr id="17" name="Shape 14"/>
          <p:cNvSpPr/>
          <p:nvPr/>
        </p:nvSpPr>
        <p:spPr>
          <a:xfrm>
            <a:off x="7120414" y="3813215"/>
            <a:ext cx="389573" cy="389573"/>
          </a:xfrm>
          <a:prstGeom prst="roundRect">
            <a:avLst>
              <a:gd name="adj" fmla="val 6668"/>
            </a:avLst>
          </a:prstGeom>
          <a:solidFill>
            <a:srgbClr val="26262B"/>
          </a:solidFill>
          <a:ln/>
        </p:spPr>
      </p:sp>
      <p:sp>
        <p:nvSpPr>
          <p:cNvPr id="18" name="Text 15"/>
          <p:cNvSpPr/>
          <p:nvPr/>
        </p:nvSpPr>
        <p:spPr>
          <a:xfrm>
            <a:off x="7234595" y="3878104"/>
            <a:ext cx="161092" cy="259794"/>
          </a:xfrm>
          <a:prstGeom prst="rect">
            <a:avLst/>
          </a:prstGeom>
          <a:noFill/>
          <a:ln/>
        </p:spPr>
        <p:txBody>
          <a:bodyPr wrap="none" lIns="0" tIns="0" rIns="0" bIns="0" rtlCol="0" anchor="t"/>
          <a:lstStyle/>
          <a:p>
            <a:pPr algn="ctr" indent="0" marL="0">
              <a:lnSpc>
                <a:spcPts val="2000"/>
              </a:lnSpc>
              <a:buNone/>
            </a:pPr>
            <a:r>
              <a:rPr lang="en-US" sz="2000" dirty="0">
                <a:solidFill>
                  <a:srgbClr val="E0D6DE"/>
                </a:solidFill>
                <a:latin typeface="Sora" pitchFamily="34" charset="0"/>
                <a:ea typeface="Sora" pitchFamily="34" charset="-122"/>
                <a:cs typeface="Sora" pitchFamily="34" charset="-120"/>
              </a:rPr>
              <a:t>3</a:t>
            </a:r>
            <a:endParaRPr lang="en-US" sz="2000" dirty="0"/>
          </a:p>
        </p:txBody>
      </p:sp>
      <p:sp>
        <p:nvSpPr>
          <p:cNvPr id="19" name="Text 16"/>
          <p:cNvSpPr/>
          <p:nvPr/>
        </p:nvSpPr>
        <p:spPr>
          <a:xfrm>
            <a:off x="3555087" y="3791545"/>
            <a:ext cx="2807732" cy="270510"/>
          </a:xfrm>
          <a:prstGeom prst="rect">
            <a:avLst/>
          </a:prstGeom>
          <a:noFill/>
          <a:ln/>
        </p:spPr>
        <p:txBody>
          <a:bodyPr wrap="none" lIns="0" tIns="0" rIns="0" bIns="0" rtlCol="0" anchor="t"/>
          <a:lstStyle/>
          <a:p>
            <a:pPr algn="r" indent="0" marL="0">
              <a:lnSpc>
                <a:spcPts val="2100"/>
              </a:lnSpc>
              <a:buNone/>
            </a:pPr>
            <a:r>
              <a:rPr lang="en-US" sz="1700" dirty="0">
                <a:solidFill>
                  <a:srgbClr val="E0D6DE"/>
                </a:solidFill>
                <a:latin typeface="Sora" pitchFamily="34" charset="0"/>
                <a:ea typeface="Sora" pitchFamily="34" charset="-122"/>
                <a:cs typeface="Sora" pitchFamily="34" charset="-120"/>
              </a:rPr>
              <a:t>Grid Search Optimization</a:t>
            </a:r>
            <a:endParaRPr lang="en-US" sz="1700" dirty="0"/>
          </a:p>
        </p:txBody>
      </p:sp>
      <p:sp>
        <p:nvSpPr>
          <p:cNvPr id="20" name="Text 17"/>
          <p:cNvSpPr/>
          <p:nvPr/>
        </p:nvSpPr>
        <p:spPr>
          <a:xfrm>
            <a:off x="606028" y="4165878"/>
            <a:ext cx="5756791" cy="1384697"/>
          </a:xfrm>
          <a:prstGeom prst="rect">
            <a:avLst/>
          </a:prstGeom>
          <a:noFill/>
          <a:ln/>
        </p:spPr>
        <p:txBody>
          <a:bodyPr wrap="square" lIns="0" tIns="0" rIns="0" bIns="0" rtlCol="0" anchor="t"/>
          <a:lstStyle/>
          <a:p>
            <a:pPr algn="r" indent="0" marL="0">
              <a:lnSpc>
                <a:spcPts val="2150"/>
              </a:lnSpc>
              <a:buNone/>
            </a:pPr>
            <a:r>
              <a:rPr lang="en-US" sz="1350" dirty="0">
                <a:solidFill>
                  <a:srgbClr val="E0D6DE"/>
                </a:solidFill>
                <a:latin typeface="Noto Sans TC" pitchFamily="34" charset="0"/>
                <a:ea typeface="Noto Sans TC" pitchFamily="34" charset="-122"/>
                <a:cs typeface="Noto Sans TC" pitchFamily="34" charset="-120"/>
              </a:rPr>
              <a:t>Grid search was implemented to optimize the hyperparameters for the Decision Tree model, resulting in a grid search accuracy of 0.97. This optimization process aimed to find the best combination of hyperparameters for improved performance, ultimately achieving good results on both training and unseen data.</a:t>
            </a:r>
            <a:endParaRPr lang="en-US" sz="1350" dirty="0"/>
          </a:p>
        </p:txBody>
      </p:sp>
      <p:sp>
        <p:nvSpPr>
          <p:cNvPr id="21" name="Shape 18"/>
          <p:cNvSpPr/>
          <p:nvPr/>
        </p:nvSpPr>
        <p:spPr>
          <a:xfrm>
            <a:off x="7487126" y="5135761"/>
            <a:ext cx="606028" cy="22860"/>
          </a:xfrm>
          <a:prstGeom prst="roundRect">
            <a:avLst>
              <a:gd name="adj" fmla="val 113632"/>
            </a:avLst>
          </a:prstGeom>
          <a:solidFill>
            <a:srgbClr val="3F3F44"/>
          </a:solidFill>
          <a:ln/>
        </p:spPr>
      </p:sp>
      <p:sp>
        <p:nvSpPr>
          <p:cNvPr id="22" name="Shape 19"/>
          <p:cNvSpPr/>
          <p:nvPr/>
        </p:nvSpPr>
        <p:spPr>
          <a:xfrm>
            <a:off x="7120414" y="4952405"/>
            <a:ext cx="389573" cy="389573"/>
          </a:xfrm>
          <a:prstGeom prst="roundRect">
            <a:avLst>
              <a:gd name="adj" fmla="val 6668"/>
            </a:avLst>
          </a:prstGeom>
          <a:solidFill>
            <a:srgbClr val="26262B"/>
          </a:solidFill>
          <a:ln/>
        </p:spPr>
      </p:sp>
      <p:sp>
        <p:nvSpPr>
          <p:cNvPr id="23" name="Text 20"/>
          <p:cNvSpPr/>
          <p:nvPr/>
        </p:nvSpPr>
        <p:spPr>
          <a:xfrm>
            <a:off x="7230428" y="5017294"/>
            <a:ext cx="169426" cy="259794"/>
          </a:xfrm>
          <a:prstGeom prst="rect">
            <a:avLst/>
          </a:prstGeom>
          <a:noFill/>
          <a:ln/>
        </p:spPr>
        <p:txBody>
          <a:bodyPr wrap="none" lIns="0" tIns="0" rIns="0" bIns="0" rtlCol="0" anchor="t"/>
          <a:lstStyle/>
          <a:p>
            <a:pPr algn="ctr" indent="0" marL="0">
              <a:lnSpc>
                <a:spcPts val="2000"/>
              </a:lnSpc>
              <a:buNone/>
            </a:pPr>
            <a:r>
              <a:rPr lang="en-US" sz="2000" dirty="0">
                <a:solidFill>
                  <a:srgbClr val="E0D6DE"/>
                </a:solidFill>
                <a:latin typeface="Sora" pitchFamily="34" charset="0"/>
                <a:ea typeface="Sora" pitchFamily="34" charset="-122"/>
                <a:cs typeface="Sora" pitchFamily="34" charset="-120"/>
              </a:rPr>
              <a:t>4</a:t>
            </a:r>
            <a:endParaRPr lang="en-US" sz="2000" dirty="0"/>
          </a:p>
        </p:txBody>
      </p:sp>
      <p:sp>
        <p:nvSpPr>
          <p:cNvPr id="24" name="Text 21"/>
          <p:cNvSpPr/>
          <p:nvPr/>
        </p:nvSpPr>
        <p:spPr>
          <a:xfrm>
            <a:off x="8267581" y="4930735"/>
            <a:ext cx="2164675" cy="270510"/>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Sora" pitchFamily="34" charset="0"/>
                <a:ea typeface="Sora" pitchFamily="34" charset="-122"/>
                <a:cs typeface="Sora" pitchFamily="34" charset="-120"/>
              </a:rPr>
              <a:t>Recommendation</a:t>
            </a:r>
            <a:endParaRPr lang="en-US" sz="1700" dirty="0"/>
          </a:p>
        </p:txBody>
      </p:sp>
      <p:sp>
        <p:nvSpPr>
          <p:cNvPr id="25" name="Text 22"/>
          <p:cNvSpPr/>
          <p:nvPr/>
        </p:nvSpPr>
        <p:spPr>
          <a:xfrm>
            <a:off x="8267581" y="5305068"/>
            <a:ext cx="5756791" cy="1938576"/>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Noto Sans TC" pitchFamily="34" charset="0"/>
                <a:ea typeface="Noto Sans TC" pitchFamily="34" charset="-122"/>
                <a:cs typeface="Noto Sans TC" pitchFamily="34" charset="-120"/>
              </a:rPr>
              <a:t>Considering the trade-offs between accuracy, interpretability, and computational complexity, we recommend the Logistic Regression model as the more robust and reliable choice for loan prediction. While the Decision Tree model achieved a higher training accuracy, its lower testing accuracy and potential for overfitting necessitate further investigation and potentially more complex techniques to improve its generalization capabilities.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2951321"/>
            <a:ext cx="6172200"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Conclusion</a:t>
            </a:r>
            <a:endParaRPr lang="en-US" sz="4850" dirty="0"/>
          </a:p>
        </p:txBody>
      </p:sp>
      <p:sp>
        <p:nvSpPr>
          <p:cNvPr id="5" name="Text 2"/>
          <p:cNvSpPr/>
          <p:nvPr/>
        </p:nvSpPr>
        <p:spPr>
          <a:xfrm>
            <a:off x="864037" y="4093131"/>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Through a thorough evaluation of various models, we have recommended the Logistic Regression model as the optimal choice for accurate and reliable loan prediction. Its balance of performance, interpretability, and generalization make it a strong contender for deployment.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2951321"/>
            <a:ext cx="6172200"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Project Overview</a:t>
            </a:r>
            <a:endParaRPr lang="en-US" sz="4850" dirty="0"/>
          </a:p>
        </p:txBody>
      </p:sp>
      <p:sp>
        <p:nvSpPr>
          <p:cNvPr id="5" name="Text 2"/>
          <p:cNvSpPr/>
          <p:nvPr/>
        </p:nvSpPr>
        <p:spPr>
          <a:xfrm>
            <a:off x="864037" y="4093131"/>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This project focuses on using machine learning to make loan approval predictions more efficient. By analyzing past loan data and using advanced algorithms, we aim to create a reliable model that predicts loan outcomes accurately.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383744"/>
            <a:ext cx="10942796"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Data Collection and Preprocessing</a:t>
            </a:r>
            <a:endParaRPr lang="en-US" sz="4850" dirty="0"/>
          </a:p>
        </p:txBody>
      </p:sp>
      <p:sp>
        <p:nvSpPr>
          <p:cNvPr id="5" name="Shape 2"/>
          <p:cNvSpPr/>
          <p:nvPr/>
        </p:nvSpPr>
        <p:spPr>
          <a:xfrm>
            <a:off x="7299960" y="2525554"/>
            <a:ext cx="30480" cy="4320302"/>
          </a:xfrm>
          <a:prstGeom prst="roundRect">
            <a:avLst>
              <a:gd name="adj" fmla="val 121500"/>
            </a:avLst>
          </a:prstGeom>
          <a:solidFill>
            <a:srgbClr val="3F3F44"/>
          </a:solidFill>
          <a:ln/>
        </p:spPr>
      </p:sp>
      <p:sp>
        <p:nvSpPr>
          <p:cNvPr id="6" name="Shape 3"/>
          <p:cNvSpPr/>
          <p:nvPr/>
        </p:nvSpPr>
        <p:spPr>
          <a:xfrm>
            <a:off x="6203930" y="3065621"/>
            <a:ext cx="864037" cy="30480"/>
          </a:xfrm>
          <a:prstGeom prst="roundRect">
            <a:avLst>
              <a:gd name="adj" fmla="val 121500"/>
            </a:avLst>
          </a:prstGeom>
          <a:solidFill>
            <a:srgbClr val="3F3F44"/>
          </a:solidFill>
          <a:ln/>
        </p:spPr>
      </p:sp>
      <p:sp>
        <p:nvSpPr>
          <p:cNvPr id="7" name="Shape 4"/>
          <p:cNvSpPr/>
          <p:nvPr/>
        </p:nvSpPr>
        <p:spPr>
          <a:xfrm>
            <a:off x="7037487" y="2803208"/>
            <a:ext cx="555427" cy="555427"/>
          </a:xfrm>
          <a:prstGeom prst="roundRect">
            <a:avLst>
              <a:gd name="adj" fmla="val 6668"/>
            </a:avLst>
          </a:prstGeom>
          <a:solidFill>
            <a:srgbClr val="26262B"/>
          </a:solidFill>
          <a:ln/>
        </p:spPr>
      </p:sp>
      <p:sp>
        <p:nvSpPr>
          <p:cNvPr id="8" name="Text 5"/>
          <p:cNvSpPr/>
          <p:nvPr/>
        </p:nvSpPr>
        <p:spPr>
          <a:xfrm>
            <a:off x="7236797" y="2895719"/>
            <a:ext cx="156686"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1</a:t>
            </a:r>
            <a:endParaRPr lang="en-US" sz="2900" dirty="0"/>
          </a:p>
        </p:txBody>
      </p:sp>
      <p:sp>
        <p:nvSpPr>
          <p:cNvPr id="9" name="Text 6"/>
          <p:cNvSpPr/>
          <p:nvPr/>
        </p:nvSpPr>
        <p:spPr>
          <a:xfrm>
            <a:off x="2871311" y="2772370"/>
            <a:ext cx="3086100" cy="385763"/>
          </a:xfrm>
          <a:prstGeom prst="rect">
            <a:avLst/>
          </a:prstGeom>
          <a:noFill/>
          <a:ln/>
        </p:spPr>
        <p:txBody>
          <a:bodyPr wrap="none" lIns="0" tIns="0" rIns="0" bIns="0" rtlCol="0" anchor="t"/>
          <a:lstStyle/>
          <a:p>
            <a:pPr algn="r" indent="0" marL="0">
              <a:lnSpc>
                <a:spcPts val="3000"/>
              </a:lnSpc>
              <a:buNone/>
            </a:pPr>
            <a:r>
              <a:rPr lang="en-US" sz="2400" dirty="0">
                <a:solidFill>
                  <a:srgbClr val="E0D6DE"/>
                </a:solidFill>
                <a:latin typeface="Sora" pitchFamily="34" charset="0"/>
                <a:ea typeface="Sora" pitchFamily="34" charset="-122"/>
                <a:cs typeface="Sora" pitchFamily="34" charset="-120"/>
              </a:rPr>
              <a:t>Data Collection</a:t>
            </a:r>
            <a:endParaRPr lang="en-US" sz="2400" dirty="0"/>
          </a:p>
        </p:txBody>
      </p:sp>
      <p:sp>
        <p:nvSpPr>
          <p:cNvPr id="10" name="Text 7"/>
          <p:cNvSpPr/>
          <p:nvPr/>
        </p:nvSpPr>
        <p:spPr>
          <a:xfrm>
            <a:off x="864037" y="3306247"/>
            <a:ext cx="5093375" cy="790099"/>
          </a:xfrm>
          <a:prstGeom prst="rect">
            <a:avLst/>
          </a:prstGeom>
          <a:noFill/>
          <a:ln/>
        </p:spPr>
        <p:txBody>
          <a:bodyPr wrap="square" lIns="0" tIns="0" rIns="0" bIns="0" rtlCol="0" anchor="t"/>
          <a:lstStyle/>
          <a:p>
            <a:pPr algn="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Gather relevant loan applicant information from various sources.</a:t>
            </a:r>
            <a:endParaRPr lang="en-US" sz="1900" dirty="0"/>
          </a:p>
        </p:txBody>
      </p:sp>
      <p:sp>
        <p:nvSpPr>
          <p:cNvPr id="11" name="Shape 8"/>
          <p:cNvSpPr/>
          <p:nvPr/>
        </p:nvSpPr>
        <p:spPr>
          <a:xfrm>
            <a:off x="7562433" y="4299942"/>
            <a:ext cx="864037" cy="30480"/>
          </a:xfrm>
          <a:prstGeom prst="roundRect">
            <a:avLst>
              <a:gd name="adj" fmla="val 121500"/>
            </a:avLst>
          </a:prstGeom>
          <a:solidFill>
            <a:srgbClr val="3F3F44"/>
          </a:solidFill>
          <a:ln/>
        </p:spPr>
      </p:sp>
      <p:sp>
        <p:nvSpPr>
          <p:cNvPr id="12" name="Shape 9"/>
          <p:cNvSpPr/>
          <p:nvPr/>
        </p:nvSpPr>
        <p:spPr>
          <a:xfrm>
            <a:off x="7037487" y="4037528"/>
            <a:ext cx="555427" cy="555427"/>
          </a:xfrm>
          <a:prstGeom prst="roundRect">
            <a:avLst>
              <a:gd name="adj" fmla="val 6668"/>
            </a:avLst>
          </a:prstGeom>
          <a:solidFill>
            <a:srgbClr val="26262B"/>
          </a:solidFill>
          <a:ln/>
        </p:spPr>
      </p:sp>
      <p:sp>
        <p:nvSpPr>
          <p:cNvPr id="13" name="Text 10"/>
          <p:cNvSpPr/>
          <p:nvPr/>
        </p:nvSpPr>
        <p:spPr>
          <a:xfrm>
            <a:off x="7199769" y="4130040"/>
            <a:ext cx="230743"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2</a:t>
            </a:r>
            <a:endParaRPr lang="en-US" sz="2900" dirty="0"/>
          </a:p>
        </p:txBody>
      </p:sp>
      <p:sp>
        <p:nvSpPr>
          <p:cNvPr id="14" name="Text 11"/>
          <p:cNvSpPr/>
          <p:nvPr/>
        </p:nvSpPr>
        <p:spPr>
          <a:xfrm>
            <a:off x="8672989" y="4006691"/>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Data Cleaning</a:t>
            </a:r>
            <a:endParaRPr lang="en-US" sz="2400" dirty="0"/>
          </a:p>
        </p:txBody>
      </p:sp>
      <p:sp>
        <p:nvSpPr>
          <p:cNvPr id="15" name="Text 12"/>
          <p:cNvSpPr/>
          <p:nvPr/>
        </p:nvSpPr>
        <p:spPr>
          <a:xfrm>
            <a:off x="8672989" y="4540568"/>
            <a:ext cx="5093375" cy="790099"/>
          </a:xfrm>
          <a:prstGeom prst="rect">
            <a:avLst/>
          </a:prstGeom>
          <a:noFill/>
          <a:ln/>
        </p:spPr>
        <p:txBody>
          <a:bodyPr wrap="square" lIns="0" tIns="0" rIns="0" bIns="0" rtlCol="0" anchor="t"/>
          <a:lstStyle/>
          <a:p>
            <a:pPr algn="l"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Remove inconsistencies, missing values, and errors in the data.</a:t>
            </a:r>
            <a:endParaRPr lang="en-US" sz="1900" dirty="0"/>
          </a:p>
        </p:txBody>
      </p:sp>
      <p:sp>
        <p:nvSpPr>
          <p:cNvPr id="16" name="Shape 13"/>
          <p:cNvSpPr/>
          <p:nvPr/>
        </p:nvSpPr>
        <p:spPr>
          <a:xfrm>
            <a:off x="6203930" y="5410795"/>
            <a:ext cx="864037" cy="30480"/>
          </a:xfrm>
          <a:prstGeom prst="roundRect">
            <a:avLst>
              <a:gd name="adj" fmla="val 121500"/>
            </a:avLst>
          </a:prstGeom>
          <a:solidFill>
            <a:srgbClr val="3F3F44"/>
          </a:solidFill>
          <a:ln/>
        </p:spPr>
      </p:sp>
      <p:sp>
        <p:nvSpPr>
          <p:cNvPr id="17" name="Shape 14"/>
          <p:cNvSpPr/>
          <p:nvPr/>
        </p:nvSpPr>
        <p:spPr>
          <a:xfrm>
            <a:off x="7037487" y="5148382"/>
            <a:ext cx="555427" cy="555427"/>
          </a:xfrm>
          <a:prstGeom prst="roundRect">
            <a:avLst>
              <a:gd name="adj" fmla="val 6668"/>
            </a:avLst>
          </a:prstGeom>
          <a:solidFill>
            <a:srgbClr val="26262B"/>
          </a:solidFill>
          <a:ln/>
        </p:spPr>
      </p:sp>
      <p:sp>
        <p:nvSpPr>
          <p:cNvPr id="18" name="Text 15"/>
          <p:cNvSpPr/>
          <p:nvPr/>
        </p:nvSpPr>
        <p:spPr>
          <a:xfrm>
            <a:off x="7200364" y="5240893"/>
            <a:ext cx="229672"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3</a:t>
            </a:r>
            <a:endParaRPr lang="en-US" sz="2900" dirty="0"/>
          </a:p>
        </p:txBody>
      </p:sp>
      <p:sp>
        <p:nvSpPr>
          <p:cNvPr id="19" name="Text 16"/>
          <p:cNvSpPr/>
          <p:nvPr/>
        </p:nvSpPr>
        <p:spPr>
          <a:xfrm>
            <a:off x="2735104" y="5117544"/>
            <a:ext cx="3222308" cy="385763"/>
          </a:xfrm>
          <a:prstGeom prst="rect">
            <a:avLst/>
          </a:prstGeom>
          <a:noFill/>
          <a:ln/>
        </p:spPr>
        <p:txBody>
          <a:bodyPr wrap="none" lIns="0" tIns="0" rIns="0" bIns="0" rtlCol="0" anchor="t"/>
          <a:lstStyle/>
          <a:p>
            <a:pPr algn="r" indent="0" marL="0">
              <a:lnSpc>
                <a:spcPts val="3000"/>
              </a:lnSpc>
              <a:buNone/>
            </a:pPr>
            <a:r>
              <a:rPr lang="en-US" sz="2400" dirty="0">
                <a:solidFill>
                  <a:srgbClr val="E0D6DE"/>
                </a:solidFill>
                <a:latin typeface="Sora" pitchFamily="34" charset="0"/>
                <a:ea typeface="Sora" pitchFamily="34" charset="-122"/>
                <a:cs typeface="Sora" pitchFamily="34" charset="-120"/>
              </a:rPr>
              <a:t>Data Transformation</a:t>
            </a:r>
            <a:endParaRPr lang="en-US" sz="2400" dirty="0"/>
          </a:p>
        </p:txBody>
      </p:sp>
      <p:sp>
        <p:nvSpPr>
          <p:cNvPr id="20" name="Text 17"/>
          <p:cNvSpPr/>
          <p:nvPr/>
        </p:nvSpPr>
        <p:spPr>
          <a:xfrm>
            <a:off x="864037" y="5651421"/>
            <a:ext cx="5093375" cy="790099"/>
          </a:xfrm>
          <a:prstGeom prst="rect">
            <a:avLst/>
          </a:prstGeom>
          <a:noFill/>
          <a:ln/>
        </p:spPr>
        <p:txBody>
          <a:bodyPr wrap="square" lIns="0" tIns="0" rIns="0" bIns="0" rtlCol="0" anchor="t"/>
          <a:lstStyle/>
          <a:p>
            <a:pPr algn="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Convert data into suitable formats for analysis.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428393"/>
            <a:ext cx="8014692"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Exploratory Data Analysis</a:t>
            </a:r>
            <a:endParaRPr lang="en-US" sz="4850" dirty="0"/>
          </a:p>
        </p:txBody>
      </p:sp>
      <p:sp>
        <p:nvSpPr>
          <p:cNvPr id="5" name="Shape 2"/>
          <p:cNvSpPr/>
          <p:nvPr/>
        </p:nvSpPr>
        <p:spPr>
          <a:xfrm>
            <a:off x="864037" y="2847856"/>
            <a:ext cx="555427" cy="555427"/>
          </a:xfrm>
          <a:prstGeom prst="roundRect">
            <a:avLst>
              <a:gd name="adj" fmla="val 6668"/>
            </a:avLst>
          </a:prstGeom>
          <a:solidFill>
            <a:srgbClr val="26262B"/>
          </a:solidFill>
          <a:ln/>
        </p:spPr>
      </p:sp>
      <p:sp>
        <p:nvSpPr>
          <p:cNvPr id="6" name="Text 3"/>
          <p:cNvSpPr/>
          <p:nvPr/>
        </p:nvSpPr>
        <p:spPr>
          <a:xfrm>
            <a:off x="1063347" y="2940367"/>
            <a:ext cx="156686"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1</a:t>
            </a:r>
            <a:endParaRPr lang="en-US" sz="2900" dirty="0"/>
          </a:p>
        </p:txBody>
      </p:sp>
      <p:sp>
        <p:nvSpPr>
          <p:cNvPr id="7" name="Text 4"/>
          <p:cNvSpPr/>
          <p:nvPr/>
        </p:nvSpPr>
        <p:spPr>
          <a:xfrm>
            <a:off x="1666280" y="2847856"/>
            <a:ext cx="3333988" cy="771525"/>
          </a:xfrm>
          <a:prstGeom prst="rect">
            <a:avLst/>
          </a:prstGeom>
          <a:noFill/>
          <a:ln/>
        </p:spPr>
        <p:txBody>
          <a:bodyPr wrap="square" lIns="0" tIns="0" rIns="0" bIns="0" rtlCol="0" anchor="t"/>
          <a:lstStyle/>
          <a:p>
            <a:pPr indent="0" marL="0">
              <a:lnSpc>
                <a:spcPts val="3000"/>
              </a:lnSpc>
              <a:buNone/>
            </a:pPr>
            <a:r>
              <a:rPr lang="en-US" sz="2400" dirty="0">
                <a:solidFill>
                  <a:srgbClr val="E0D6DE"/>
                </a:solidFill>
                <a:latin typeface="Sora" pitchFamily="34" charset="0"/>
                <a:ea typeface="Sora" pitchFamily="34" charset="-122"/>
                <a:cs typeface="Sora" pitchFamily="34" charset="-120"/>
              </a:rPr>
              <a:t>Statistical Summaries</a:t>
            </a:r>
            <a:endParaRPr lang="en-US" sz="2400" dirty="0"/>
          </a:p>
        </p:txBody>
      </p:sp>
      <p:sp>
        <p:nvSpPr>
          <p:cNvPr id="8" name="Text 5"/>
          <p:cNvSpPr/>
          <p:nvPr/>
        </p:nvSpPr>
        <p:spPr>
          <a:xfrm>
            <a:off x="1666280" y="3767495"/>
            <a:ext cx="3333988" cy="158019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Analyze key statistics like mean, median, and variance to understand the data distribution.</a:t>
            </a:r>
            <a:endParaRPr lang="en-US" sz="1900" dirty="0"/>
          </a:p>
        </p:txBody>
      </p:sp>
      <p:sp>
        <p:nvSpPr>
          <p:cNvPr id="9" name="Shape 6"/>
          <p:cNvSpPr/>
          <p:nvPr/>
        </p:nvSpPr>
        <p:spPr>
          <a:xfrm>
            <a:off x="5247084" y="2847856"/>
            <a:ext cx="555427" cy="555427"/>
          </a:xfrm>
          <a:prstGeom prst="roundRect">
            <a:avLst>
              <a:gd name="adj" fmla="val 6668"/>
            </a:avLst>
          </a:prstGeom>
          <a:solidFill>
            <a:srgbClr val="26262B"/>
          </a:solidFill>
          <a:ln/>
        </p:spPr>
      </p:sp>
      <p:sp>
        <p:nvSpPr>
          <p:cNvPr id="10" name="Text 7"/>
          <p:cNvSpPr/>
          <p:nvPr/>
        </p:nvSpPr>
        <p:spPr>
          <a:xfrm>
            <a:off x="5409367" y="2940367"/>
            <a:ext cx="230743"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2</a:t>
            </a:r>
            <a:endParaRPr lang="en-US" sz="2900" dirty="0"/>
          </a:p>
        </p:txBody>
      </p:sp>
      <p:sp>
        <p:nvSpPr>
          <p:cNvPr id="11" name="Text 8"/>
          <p:cNvSpPr/>
          <p:nvPr/>
        </p:nvSpPr>
        <p:spPr>
          <a:xfrm>
            <a:off x="6049328" y="2847856"/>
            <a:ext cx="3086100" cy="385763"/>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Sora" pitchFamily="34" charset="0"/>
                <a:ea typeface="Sora" pitchFamily="34" charset="-122"/>
                <a:cs typeface="Sora" pitchFamily="34" charset="-120"/>
              </a:rPr>
              <a:t>Data Visualization</a:t>
            </a:r>
            <a:endParaRPr lang="en-US" sz="2400" dirty="0"/>
          </a:p>
        </p:txBody>
      </p:sp>
      <p:sp>
        <p:nvSpPr>
          <p:cNvPr id="12" name="Text 9"/>
          <p:cNvSpPr/>
          <p:nvPr/>
        </p:nvSpPr>
        <p:spPr>
          <a:xfrm>
            <a:off x="6049328" y="3381732"/>
            <a:ext cx="3333988" cy="158019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Create visual plots to explore relationships and trends within the loan applicant data.</a:t>
            </a:r>
            <a:endParaRPr lang="en-US" sz="1900" dirty="0"/>
          </a:p>
        </p:txBody>
      </p:sp>
      <p:sp>
        <p:nvSpPr>
          <p:cNvPr id="13" name="Shape 10"/>
          <p:cNvSpPr/>
          <p:nvPr/>
        </p:nvSpPr>
        <p:spPr>
          <a:xfrm>
            <a:off x="9630132" y="2847856"/>
            <a:ext cx="555427" cy="555427"/>
          </a:xfrm>
          <a:prstGeom prst="roundRect">
            <a:avLst>
              <a:gd name="adj" fmla="val 6668"/>
            </a:avLst>
          </a:prstGeom>
          <a:solidFill>
            <a:srgbClr val="26262B"/>
          </a:solidFill>
          <a:ln/>
        </p:spPr>
      </p:sp>
      <p:sp>
        <p:nvSpPr>
          <p:cNvPr id="14" name="Text 11"/>
          <p:cNvSpPr/>
          <p:nvPr/>
        </p:nvSpPr>
        <p:spPr>
          <a:xfrm>
            <a:off x="9793010" y="2940367"/>
            <a:ext cx="229672"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3</a:t>
            </a:r>
            <a:endParaRPr lang="en-US" sz="2900" dirty="0"/>
          </a:p>
        </p:txBody>
      </p:sp>
      <p:sp>
        <p:nvSpPr>
          <p:cNvPr id="15" name="Text 12"/>
          <p:cNvSpPr/>
          <p:nvPr/>
        </p:nvSpPr>
        <p:spPr>
          <a:xfrm>
            <a:off x="10432375" y="2847856"/>
            <a:ext cx="3086100" cy="385763"/>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Sora" pitchFamily="34" charset="0"/>
                <a:ea typeface="Sora" pitchFamily="34" charset="-122"/>
                <a:cs typeface="Sora" pitchFamily="34" charset="-120"/>
              </a:rPr>
              <a:t>Outlier Detection</a:t>
            </a:r>
            <a:endParaRPr lang="en-US" sz="2400" dirty="0"/>
          </a:p>
        </p:txBody>
      </p:sp>
      <p:sp>
        <p:nvSpPr>
          <p:cNvPr id="16" name="Text 13"/>
          <p:cNvSpPr/>
          <p:nvPr/>
        </p:nvSpPr>
        <p:spPr>
          <a:xfrm>
            <a:off x="10432375" y="3381732"/>
            <a:ext cx="3333988" cy="158019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Identify and investigate outliers that may impact the accuracy of our predictive model.</a:t>
            </a:r>
            <a:endParaRPr lang="en-US" sz="1900" dirty="0"/>
          </a:p>
        </p:txBody>
      </p:sp>
      <p:sp>
        <p:nvSpPr>
          <p:cNvPr id="17" name="Shape 14"/>
          <p:cNvSpPr/>
          <p:nvPr/>
        </p:nvSpPr>
        <p:spPr>
          <a:xfrm>
            <a:off x="864037" y="5872163"/>
            <a:ext cx="555427" cy="555427"/>
          </a:xfrm>
          <a:prstGeom prst="roundRect">
            <a:avLst>
              <a:gd name="adj" fmla="val 6668"/>
            </a:avLst>
          </a:prstGeom>
          <a:solidFill>
            <a:srgbClr val="26262B"/>
          </a:solidFill>
          <a:ln/>
        </p:spPr>
      </p:sp>
      <p:sp>
        <p:nvSpPr>
          <p:cNvPr id="18" name="Text 15"/>
          <p:cNvSpPr/>
          <p:nvPr/>
        </p:nvSpPr>
        <p:spPr>
          <a:xfrm>
            <a:off x="1020961" y="5964674"/>
            <a:ext cx="241459" cy="370284"/>
          </a:xfrm>
          <a:prstGeom prst="rect">
            <a:avLst/>
          </a:prstGeom>
          <a:noFill/>
          <a:ln/>
        </p:spPr>
        <p:txBody>
          <a:bodyPr wrap="none" lIns="0" tIns="0" rIns="0" bIns="0" rtlCol="0" anchor="t"/>
          <a:lstStyle/>
          <a:p>
            <a:pPr algn="ctr" indent="0" marL="0">
              <a:lnSpc>
                <a:spcPts val="2900"/>
              </a:lnSpc>
              <a:buNone/>
            </a:pPr>
            <a:r>
              <a:rPr lang="en-US" sz="2900" dirty="0">
                <a:solidFill>
                  <a:srgbClr val="E0D6DE"/>
                </a:solidFill>
                <a:latin typeface="Sora" pitchFamily="34" charset="0"/>
                <a:ea typeface="Sora" pitchFamily="34" charset="-122"/>
                <a:cs typeface="Sora" pitchFamily="34" charset="-120"/>
              </a:rPr>
              <a:t>4</a:t>
            </a:r>
            <a:endParaRPr lang="en-US" sz="2900" dirty="0"/>
          </a:p>
        </p:txBody>
      </p:sp>
      <p:sp>
        <p:nvSpPr>
          <p:cNvPr id="19" name="Text 16"/>
          <p:cNvSpPr/>
          <p:nvPr/>
        </p:nvSpPr>
        <p:spPr>
          <a:xfrm>
            <a:off x="1666280" y="5872163"/>
            <a:ext cx="3092887" cy="385763"/>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Sora" pitchFamily="34" charset="0"/>
                <a:ea typeface="Sora" pitchFamily="34" charset="-122"/>
                <a:cs typeface="Sora" pitchFamily="34" charset="-120"/>
              </a:rPr>
              <a:t>Feature Importance</a:t>
            </a:r>
            <a:endParaRPr lang="en-US" sz="2400" dirty="0"/>
          </a:p>
        </p:txBody>
      </p:sp>
      <p:sp>
        <p:nvSpPr>
          <p:cNvPr id="20" name="Text 17"/>
          <p:cNvSpPr/>
          <p:nvPr/>
        </p:nvSpPr>
        <p:spPr>
          <a:xfrm>
            <a:off x="1666280" y="6406039"/>
            <a:ext cx="12100084" cy="395049"/>
          </a:xfrm>
          <a:prstGeom prst="rect">
            <a:avLst/>
          </a:prstGeom>
          <a:noFill/>
          <a:ln/>
        </p:spPr>
        <p:txBody>
          <a:bodyPr wrap="non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Evaluate the significance of different features in predicting loan approval outcomes.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746760" y="919758"/>
            <a:ext cx="5453539" cy="666869"/>
          </a:xfrm>
          <a:prstGeom prst="rect">
            <a:avLst/>
          </a:prstGeom>
          <a:noFill/>
          <a:ln/>
        </p:spPr>
        <p:txBody>
          <a:bodyPr wrap="none" lIns="0" tIns="0" rIns="0" bIns="0" rtlCol="0" anchor="t"/>
          <a:lstStyle/>
          <a:p>
            <a:pPr indent="0" marL="0">
              <a:lnSpc>
                <a:spcPts val="5250"/>
              </a:lnSpc>
              <a:buNone/>
            </a:pPr>
            <a:r>
              <a:rPr lang="en-US" sz="4200" dirty="0">
                <a:solidFill>
                  <a:srgbClr val="97B8FF"/>
                </a:solidFill>
                <a:latin typeface="Sora" pitchFamily="34" charset="0"/>
                <a:ea typeface="Sora" pitchFamily="34" charset="-122"/>
                <a:cs typeface="Sora" pitchFamily="34" charset="-120"/>
              </a:rPr>
              <a:t>Feature Engineering</a:t>
            </a:r>
            <a:endParaRPr lang="en-US" sz="4200" dirty="0"/>
          </a:p>
        </p:txBody>
      </p:sp>
      <p:sp>
        <p:nvSpPr>
          <p:cNvPr id="5" name="Shape 2"/>
          <p:cNvSpPr/>
          <p:nvPr/>
        </p:nvSpPr>
        <p:spPr>
          <a:xfrm>
            <a:off x="7299960" y="1906667"/>
            <a:ext cx="30480" cy="5403056"/>
          </a:xfrm>
          <a:prstGeom prst="roundRect">
            <a:avLst>
              <a:gd name="adj" fmla="val 105013"/>
            </a:avLst>
          </a:prstGeom>
          <a:solidFill>
            <a:srgbClr val="3F3F44"/>
          </a:solidFill>
          <a:ln/>
        </p:spPr>
      </p:sp>
      <p:sp>
        <p:nvSpPr>
          <p:cNvPr id="6" name="Shape 3"/>
          <p:cNvSpPr/>
          <p:nvPr/>
        </p:nvSpPr>
        <p:spPr>
          <a:xfrm>
            <a:off x="6358890" y="2371487"/>
            <a:ext cx="746760" cy="30480"/>
          </a:xfrm>
          <a:prstGeom prst="roundRect">
            <a:avLst>
              <a:gd name="adj" fmla="val 105013"/>
            </a:avLst>
          </a:prstGeom>
          <a:solidFill>
            <a:srgbClr val="3F3F44"/>
          </a:solidFill>
          <a:ln/>
        </p:spPr>
      </p:sp>
      <p:sp>
        <p:nvSpPr>
          <p:cNvPr id="7" name="Shape 4"/>
          <p:cNvSpPr/>
          <p:nvPr/>
        </p:nvSpPr>
        <p:spPr>
          <a:xfrm>
            <a:off x="7075170" y="2146697"/>
            <a:ext cx="480060" cy="480060"/>
          </a:xfrm>
          <a:prstGeom prst="roundRect">
            <a:avLst>
              <a:gd name="adj" fmla="val 6668"/>
            </a:avLst>
          </a:prstGeom>
          <a:solidFill>
            <a:srgbClr val="26262B"/>
          </a:solidFill>
          <a:ln/>
        </p:spPr>
      </p:sp>
      <p:sp>
        <p:nvSpPr>
          <p:cNvPr id="8" name="Text 5"/>
          <p:cNvSpPr/>
          <p:nvPr/>
        </p:nvSpPr>
        <p:spPr>
          <a:xfrm>
            <a:off x="7247453" y="2226707"/>
            <a:ext cx="135493" cy="320040"/>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pitchFamily="34" charset="0"/>
                <a:ea typeface="Sora" pitchFamily="34" charset="-122"/>
                <a:cs typeface="Sora" pitchFamily="34" charset="-120"/>
              </a:rPr>
              <a:t>1</a:t>
            </a:r>
            <a:endParaRPr lang="en-US" sz="2500" dirty="0"/>
          </a:p>
        </p:txBody>
      </p:sp>
      <p:sp>
        <p:nvSpPr>
          <p:cNvPr id="9" name="Text 6"/>
          <p:cNvSpPr/>
          <p:nvPr/>
        </p:nvSpPr>
        <p:spPr>
          <a:xfrm>
            <a:off x="3474363" y="2120027"/>
            <a:ext cx="2667238" cy="333375"/>
          </a:xfrm>
          <a:prstGeom prst="rect">
            <a:avLst/>
          </a:prstGeom>
          <a:noFill/>
          <a:ln/>
        </p:spPr>
        <p:txBody>
          <a:bodyPr wrap="none" lIns="0" tIns="0" rIns="0" bIns="0" rtlCol="0" anchor="t"/>
          <a:lstStyle/>
          <a:p>
            <a:pPr algn="r" indent="0" marL="0">
              <a:lnSpc>
                <a:spcPts val="2600"/>
              </a:lnSpc>
              <a:buNone/>
            </a:pPr>
            <a:r>
              <a:rPr lang="en-US" sz="2100" dirty="0">
                <a:solidFill>
                  <a:srgbClr val="E0D6DE"/>
                </a:solidFill>
                <a:latin typeface="Sora" pitchFamily="34" charset="0"/>
                <a:ea typeface="Sora" pitchFamily="34" charset="-122"/>
                <a:cs typeface="Sora" pitchFamily="34" charset="-120"/>
              </a:rPr>
              <a:t>One-Hot Encoding</a:t>
            </a:r>
            <a:endParaRPr lang="en-US" sz="2100" dirty="0"/>
          </a:p>
        </p:txBody>
      </p:sp>
      <p:sp>
        <p:nvSpPr>
          <p:cNvPr id="10" name="Text 7"/>
          <p:cNvSpPr/>
          <p:nvPr/>
        </p:nvSpPr>
        <p:spPr>
          <a:xfrm>
            <a:off x="746760" y="2581394"/>
            <a:ext cx="5394841" cy="1706761"/>
          </a:xfrm>
          <a:prstGeom prst="rect">
            <a:avLst/>
          </a:prstGeom>
          <a:noFill/>
          <a:ln/>
        </p:spPr>
        <p:txBody>
          <a:bodyPr wrap="square" lIns="0" tIns="0" rIns="0" bIns="0" rtlCol="0" anchor="t"/>
          <a:lstStyle/>
          <a:p>
            <a:pPr algn="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Feature engineering involves creating new features or transforming existing ones to improve the predictive power of our machine learning model. Techniques like one-hot encoding, feature scaling, and creating interaction terms can enhance model performance.</a:t>
            </a:r>
            <a:endParaRPr lang="en-US" sz="1650" dirty="0"/>
          </a:p>
        </p:txBody>
      </p:sp>
      <p:sp>
        <p:nvSpPr>
          <p:cNvPr id="11" name="Shape 8"/>
          <p:cNvSpPr/>
          <p:nvPr/>
        </p:nvSpPr>
        <p:spPr>
          <a:xfrm>
            <a:off x="7524750" y="3438287"/>
            <a:ext cx="746760" cy="30480"/>
          </a:xfrm>
          <a:prstGeom prst="roundRect">
            <a:avLst>
              <a:gd name="adj" fmla="val 105013"/>
            </a:avLst>
          </a:prstGeom>
          <a:solidFill>
            <a:srgbClr val="3F3F44"/>
          </a:solidFill>
          <a:ln/>
        </p:spPr>
      </p:sp>
      <p:sp>
        <p:nvSpPr>
          <p:cNvPr id="12" name="Shape 9"/>
          <p:cNvSpPr/>
          <p:nvPr/>
        </p:nvSpPr>
        <p:spPr>
          <a:xfrm>
            <a:off x="7075170" y="3213497"/>
            <a:ext cx="480060" cy="480060"/>
          </a:xfrm>
          <a:prstGeom prst="roundRect">
            <a:avLst>
              <a:gd name="adj" fmla="val 6668"/>
            </a:avLst>
          </a:prstGeom>
          <a:solidFill>
            <a:srgbClr val="26262B"/>
          </a:solidFill>
          <a:ln/>
        </p:spPr>
      </p:sp>
      <p:sp>
        <p:nvSpPr>
          <p:cNvPr id="13" name="Text 10"/>
          <p:cNvSpPr/>
          <p:nvPr/>
        </p:nvSpPr>
        <p:spPr>
          <a:xfrm>
            <a:off x="7215426" y="3293507"/>
            <a:ext cx="199430" cy="320040"/>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pitchFamily="34" charset="0"/>
                <a:ea typeface="Sora" pitchFamily="34" charset="-122"/>
                <a:cs typeface="Sora" pitchFamily="34" charset="-120"/>
              </a:rPr>
              <a:t>2</a:t>
            </a:r>
            <a:endParaRPr lang="en-US" sz="2500" dirty="0"/>
          </a:p>
        </p:txBody>
      </p:sp>
      <p:sp>
        <p:nvSpPr>
          <p:cNvPr id="14" name="Text 11"/>
          <p:cNvSpPr/>
          <p:nvPr/>
        </p:nvSpPr>
        <p:spPr>
          <a:xfrm>
            <a:off x="8488799" y="3186827"/>
            <a:ext cx="2667238" cy="333375"/>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Sora" pitchFamily="34" charset="0"/>
                <a:ea typeface="Sora" pitchFamily="34" charset="-122"/>
                <a:cs typeface="Sora" pitchFamily="34" charset="-120"/>
              </a:rPr>
              <a:t>Feature Scaling</a:t>
            </a:r>
            <a:endParaRPr lang="en-US" sz="2100" dirty="0"/>
          </a:p>
        </p:txBody>
      </p:sp>
      <p:sp>
        <p:nvSpPr>
          <p:cNvPr id="15" name="Text 12"/>
          <p:cNvSpPr/>
          <p:nvPr/>
        </p:nvSpPr>
        <p:spPr>
          <a:xfrm>
            <a:off x="8488799" y="3648194"/>
            <a:ext cx="5394841" cy="1706761"/>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Feature engineering involves creating new features or transforming existing ones to improve the predictive power of our machine learning model. Techniques like one-hot encoding, feature scaling, and creating interaction terms can enhance model performance.</a:t>
            </a:r>
            <a:endParaRPr lang="en-US" sz="1650" dirty="0"/>
          </a:p>
        </p:txBody>
      </p:sp>
      <p:sp>
        <p:nvSpPr>
          <p:cNvPr id="16" name="Shape 13"/>
          <p:cNvSpPr/>
          <p:nvPr/>
        </p:nvSpPr>
        <p:spPr>
          <a:xfrm>
            <a:off x="6358890" y="5179695"/>
            <a:ext cx="746760" cy="30480"/>
          </a:xfrm>
          <a:prstGeom prst="roundRect">
            <a:avLst>
              <a:gd name="adj" fmla="val 105013"/>
            </a:avLst>
          </a:prstGeom>
          <a:solidFill>
            <a:srgbClr val="3F3F44"/>
          </a:solidFill>
          <a:ln/>
        </p:spPr>
      </p:sp>
      <p:sp>
        <p:nvSpPr>
          <p:cNvPr id="17" name="Shape 14"/>
          <p:cNvSpPr/>
          <p:nvPr/>
        </p:nvSpPr>
        <p:spPr>
          <a:xfrm>
            <a:off x="7075170" y="4954905"/>
            <a:ext cx="480060" cy="480060"/>
          </a:xfrm>
          <a:prstGeom prst="roundRect">
            <a:avLst>
              <a:gd name="adj" fmla="val 6668"/>
            </a:avLst>
          </a:prstGeom>
          <a:solidFill>
            <a:srgbClr val="26262B"/>
          </a:solidFill>
          <a:ln/>
        </p:spPr>
      </p:sp>
      <p:sp>
        <p:nvSpPr>
          <p:cNvPr id="18" name="Text 15"/>
          <p:cNvSpPr/>
          <p:nvPr/>
        </p:nvSpPr>
        <p:spPr>
          <a:xfrm>
            <a:off x="7215902" y="5034915"/>
            <a:ext cx="198477" cy="320040"/>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pitchFamily="34" charset="0"/>
                <a:ea typeface="Sora" pitchFamily="34" charset="-122"/>
                <a:cs typeface="Sora" pitchFamily="34" charset="-120"/>
              </a:rPr>
              <a:t>3</a:t>
            </a:r>
            <a:endParaRPr lang="en-US" sz="2500" dirty="0"/>
          </a:p>
        </p:txBody>
      </p:sp>
      <p:sp>
        <p:nvSpPr>
          <p:cNvPr id="19" name="Text 16"/>
          <p:cNvSpPr/>
          <p:nvPr/>
        </p:nvSpPr>
        <p:spPr>
          <a:xfrm>
            <a:off x="3474363" y="4928235"/>
            <a:ext cx="2667238" cy="333375"/>
          </a:xfrm>
          <a:prstGeom prst="rect">
            <a:avLst/>
          </a:prstGeom>
          <a:noFill/>
          <a:ln/>
        </p:spPr>
        <p:txBody>
          <a:bodyPr wrap="none" lIns="0" tIns="0" rIns="0" bIns="0" rtlCol="0" anchor="t"/>
          <a:lstStyle/>
          <a:p>
            <a:pPr algn="r" indent="0" marL="0">
              <a:lnSpc>
                <a:spcPts val="2600"/>
              </a:lnSpc>
              <a:buNone/>
            </a:pPr>
            <a:r>
              <a:rPr lang="en-US" sz="2100" dirty="0">
                <a:solidFill>
                  <a:srgbClr val="E0D6DE"/>
                </a:solidFill>
                <a:latin typeface="Sora" pitchFamily="34" charset="0"/>
                <a:ea typeface="Sora" pitchFamily="34" charset="-122"/>
                <a:cs typeface="Sora" pitchFamily="34" charset="-120"/>
              </a:rPr>
              <a:t>Interaction Terms</a:t>
            </a:r>
            <a:endParaRPr lang="en-US" sz="2100" dirty="0"/>
          </a:p>
        </p:txBody>
      </p:sp>
      <p:sp>
        <p:nvSpPr>
          <p:cNvPr id="20" name="Text 17"/>
          <p:cNvSpPr/>
          <p:nvPr/>
        </p:nvSpPr>
        <p:spPr>
          <a:xfrm>
            <a:off x="746760" y="5389602"/>
            <a:ext cx="5394841" cy="1706761"/>
          </a:xfrm>
          <a:prstGeom prst="rect">
            <a:avLst/>
          </a:prstGeom>
          <a:noFill/>
          <a:ln/>
        </p:spPr>
        <p:txBody>
          <a:bodyPr wrap="square" lIns="0" tIns="0" rIns="0" bIns="0" rtlCol="0" anchor="t"/>
          <a:lstStyle/>
          <a:p>
            <a:pPr algn="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Feature engineering involves creating new features or transforming existing ones to improve the predictive power of our machine learning model. Techniques like one-hot encoding, feature scaling, and creating interaction terms can enhance model performance.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866662"/>
            <a:ext cx="11664910"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Model Selection: Logistic Regression</a:t>
            </a:r>
            <a:endParaRPr lang="en-US" sz="4850" dirty="0"/>
          </a:p>
        </p:txBody>
      </p:sp>
      <p:sp>
        <p:nvSpPr>
          <p:cNvPr id="5" name="Text 2"/>
          <p:cNvSpPr/>
          <p:nvPr/>
        </p:nvSpPr>
        <p:spPr>
          <a:xfrm>
            <a:off x="864037" y="3255288"/>
            <a:ext cx="3229332"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Binary Classification</a:t>
            </a:r>
            <a:endParaRPr lang="en-US" sz="2400" dirty="0"/>
          </a:p>
        </p:txBody>
      </p:sp>
      <p:sp>
        <p:nvSpPr>
          <p:cNvPr id="6" name="Text 3"/>
          <p:cNvSpPr/>
          <p:nvPr/>
        </p:nvSpPr>
        <p:spPr>
          <a:xfrm>
            <a:off x="864037" y="3887867"/>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Logistic regression is ideal for binary classification, where we predict the probability of a loan being approved or denied.</a:t>
            </a:r>
            <a:endParaRPr lang="en-US" sz="1900" dirty="0"/>
          </a:p>
        </p:txBody>
      </p:sp>
      <p:sp>
        <p:nvSpPr>
          <p:cNvPr id="7" name="Text 4"/>
          <p:cNvSpPr/>
          <p:nvPr/>
        </p:nvSpPr>
        <p:spPr>
          <a:xfrm>
            <a:off x="7623929" y="3255288"/>
            <a:ext cx="3594140"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Analyzing Key Features</a:t>
            </a:r>
            <a:endParaRPr lang="en-US" sz="2400" dirty="0"/>
          </a:p>
        </p:txBody>
      </p:sp>
      <p:sp>
        <p:nvSpPr>
          <p:cNvPr id="8" name="Text 5"/>
          <p:cNvSpPr/>
          <p:nvPr/>
        </p:nvSpPr>
        <p:spPr>
          <a:xfrm>
            <a:off x="7623929" y="3887867"/>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The model analyzes features like credit score, income, and loan amount to assess the likelihood of a positive outcome (loan approval).</a:t>
            </a:r>
            <a:endParaRPr lang="en-US" sz="1900" dirty="0"/>
          </a:p>
        </p:txBody>
      </p:sp>
      <p:sp>
        <p:nvSpPr>
          <p:cNvPr id="9" name="Text 6"/>
          <p:cNvSpPr/>
          <p:nvPr/>
        </p:nvSpPr>
        <p:spPr>
          <a:xfrm>
            <a:off x="864037" y="5572839"/>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This approach is beneficial as it allows us to leverage historical data to identify patterns and predict repayment likelihood, enabling more informed decisions.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000958"/>
            <a:ext cx="7396877"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Accuracy Measurement</a:t>
            </a:r>
            <a:endParaRPr lang="en-US" sz="4850" dirty="0"/>
          </a:p>
        </p:txBody>
      </p:sp>
      <p:sp>
        <p:nvSpPr>
          <p:cNvPr id="5" name="Text 2"/>
          <p:cNvSpPr/>
          <p:nvPr/>
        </p:nvSpPr>
        <p:spPr>
          <a:xfrm>
            <a:off x="1258967" y="2142768"/>
            <a:ext cx="125073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Assessing model performance is crucial. Our logistic regression model shows promising results with a training accuracy of 0.66 and a testing accuracy of 0.70.</a:t>
            </a:r>
            <a:endParaRPr lang="en-US" sz="1900" dirty="0"/>
          </a:p>
        </p:txBody>
      </p:sp>
      <p:sp>
        <p:nvSpPr>
          <p:cNvPr id="6" name="Text 3"/>
          <p:cNvSpPr/>
          <p:nvPr/>
        </p:nvSpPr>
        <p:spPr>
          <a:xfrm>
            <a:off x="1258967" y="3019187"/>
            <a:ext cx="12507397"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This indicates good generalization to unseen data. This is encouraging because it suggests that the model has learned the underlying patterns in the data and is able to make accurate predictions on new, previously unseen loan applications.</a:t>
            </a:r>
            <a:endParaRPr lang="en-US" sz="1900" dirty="0"/>
          </a:p>
        </p:txBody>
      </p:sp>
      <p:sp>
        <p:nvSpPr>
          <p:cNvPr id="7" name="Text 4"/>
          <p:cNvSpPr/>
          <p:nvPr/>
        </p:nvSpPr>
        <p:spPr>
          <a:xfrm>
            <a:off x="1258967" y="4290655"/>
            <a:ext cx="12507397"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However, it is important to consider the context of this accuracy. While the model performs reasonably well, it is essential to interpret the results in the context of the specific business needs and the cost of making incorrect predictions.</a:t>
            </a:r>
            <a:endParaRPr lang="en-US" sz="1900" dirty="0"/>
          </a:p>
        </p:txBody>
      </p:sp>
      <p:sp>
        <p:nvSpPr>
          <p:cNvPr id="8" name="Text 5"/>
          <p:cNvSpPr/>
          <p:nvPr/>
        </p:nvSpPr>
        <p:spPr>
          <a:xfrm>
            <a:off x="1258967" y="5562124"/>
            <a:ext cx="125073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In some situations, a lower accuracy might be acceptable, whereas in others, a higher accuracy might be crucial.</a:t>
            </a:r>
            <a:endParaRPr lang="en-US" sz="1900" dirty="0"/>
          </a:p>
        </p:txBody>
      </p:sp>
      <p:sp>
        <p:nvSpPr>
          <p:cNvPr id="9" name="Text 6"/>
          <p:cNvSpPr/>
          <p:nvPr/>
        </p:nvSpPr>
        <p:spPr>
          <a:xfrm>
            <a:off x="1258967" y="6438543"/>
            <a:ext cx="125073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Further analysis, including examining the confusion matrix and other evaluation metrics, will provide a more comprehensive understanding of the model's performance and its strengths and weaknesses.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2400538"/>
            <a:ext cx="9728716"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Model Selection: Decision Tree</a:t>
            </a:r>
            <a:endParaRPr lang="en-US" sz="4850" dirty="0"/>
          </a:p>
        </p:txBody>
      </p:sp>
      <p:sp>
        <p:nvSpPr>
          <p:cNvPr id="5" name="Text 2"/>
          <p:cNvSpPr/>
          <p:nvPr/>
        </p:nvSpPr>
        <p:spPr>
          <a:xfrm>
            <a:off x="864037" y="3789164"/>
            <a:ext cx="4191595"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Exploring different models</a:t>
            </a:r>
            <a:endParaRPr lang="en-US" sz="2400" dirty="0"/>
          </a:p>
        </p:txBody>
      </p:sp>
      <p:sp>
        <p:nvSpPr>
          <p:cNvPr id="6" name="Text 3"/>
          <p:cNvSpPr/>
          <p:nvPr/>
        </p:nvSpPr>
        <p:spPr>
          <a:xfrm>
            <a:off x="864037" y="4421743"/>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Exploring different machine learning models is essential to find the best solution for your specific problem.</a:t>
            </a:r>
            <a:endParaRPr lang="en-US" sz="1900" dirty="0"/>
          </a:p>
        </p:txBody>
      </p:sp>
      <p:sp>
        <p:nvSpPr>
          <p:cNvPr id="7" name="Text 4"/>
          <p:cNvSpPr/>
          <p:nvPr/>
        </p:nvSpPr>
        <p:spPr>
          <a:xfrm>
            <a:off x="7623929" y="3789164"/>
            <a:ext cx="3086100"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Decision Trees</a:t>
            </a:r>
            <a:endParaRPr lang="en-US" sz="2400" dirty="0"/>
          </a:p>
        </p:txBody>
      </p:sp>
      <p:sp>
        <p:nvSpPr>
          <p:cNvPr id="8" name="Text 5"/>
          <p:cNvSpPr/>
          <p:nvPr/>
        </p:nvSpPr>
        <p:spPr>
          <a:xfrm>
            <a:off x="7623929" y="4421743"/>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Decision trees are a powerful and interpretable method for making predictions, capable of capturing complex relationships within your data.</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864037" y="1104305"/>
            <a:ext cx="7396877" cy="771525"/>
          </a:xfrm>
          <a:prstGeom prst="rect">
            <a:avLst/>
          </a:prstGeom>
          <a:noFill/>
          <a:ln/>
        </p:spPr>
        <p:txBody>
          <a:bodyPr wrap="none" lIns="0" tIns="0" rIns="0" bIns="0" rtlCol="0" anchor="t"/>
          <a:lstStyle/>
          <a:p>
            <a:pPr indent="0" marL="0">
              <a:lnSpc>
                <a:spcPts val="6050"/>
              </a:lnSpc>
              <a:buNone/>
            </a:pPr>
            <a:r>
              <a:rPr lang="en-US" sz="4850" dirty="0">
                <a:solidFill>
                  <a:srgbClr val="97B8FF"/>
                </a:solidFill>
                <a:latin typeface="Sora" pitchFamily="34" charset="0"/>
                <a:ea typeface="Sora" pitchFamily="34" charset="-122"/>
                <a:cs typeface="Sora" pitchFamily="34" charset="-120"/>
              </a:rPr>
              <a:t>Accuracy Measurement</a:t>
            </a:r>
            <a:endParaRPr lang="en-US" sz="4850" dirty="0"/>
          </a:p>
        </p:txBody>
      </p:sp>
      <p:sp>
        <p:nvSpPr>
          <p:cNvPr id="5" name="Text 2"/>
          <p:cNvSpPr/>
          <p:nvPr/>
        </p:nvSpPr>
        <p:spPr>
          <a:xfrm>
            <a:off x="864037" y="2492931"/>
            <a:ext cx="3086100"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Training Accuracy</a:t>
            </a:r>
            <a:endParaRPr lang="en-US" sz="2400" dirty="0"/>
          </a:p>
        </p:txBody>
      </p:sp>
      <p:sp>
        <p:nvSpPr>
          <p:cNvPr id="6" name="Text 3"/>
          <p:cNvSpPr/>
          <p:nvPr/>
        </p:nvSpPr>
        <p:spPr>
          <a:xfrm>
            <a:off x="864037" y="3125510"/>
            <a:ext cx="3898821" cy="395049"/>
          </a:xfrm>
          <a:prstGeom prst="rect">
            <a:avLst/>
          </a:prstGeom>
          <a:noFill/>
          <a:ln/>
        </p:spPr>
        <p:txBody>
          <a:bodyPr wrap="non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0.97</a:t>
            </a:r>
            <a:endParaRPr lang="en-US" sz="1900" dirty="0"/>
          </a:p>
        </p:txBody>
      </p:sp>
      <p:sp>
        <p:nvSpPr>
          <p:cNvPr id="7" name="Text 4"/>
          <p:cNvSpPr/>
          <p:nvPr/>
        </p:nvSpPr>
        <p:spPr>
          <a:xfrm>
            <a:off x="864037" y="3742730"/>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The high training accuracy demonstrates that the model has learned the patterns in the training data well. It suggests that the model is able to accurately predict loan approvals based on the data it was trained on.</a:t>
            </a:r>
            <a:endParaRPr lang="en-US" sz="1900" dirty="0"/>
          </a:p>
        </p:txBody>
      </p:sp>
      <p:sp>
        <p:nvSpPr>
          <p:cNvPr id="8" name="Text 5"/>
          <p:cNvSpPr/>
          <p:nvPr/>
        </p:nvSpPr>
        <p:spPr>
          <a:xfrm>
            <a:off x="5372695" y="2492931"/>
            <a:ext cx="3086100"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Testing Accuracy</a:t>
            </a:r>
            <a:endParaRPr lang="en-US" sz="2400" dirty="0"/>
          </a:p>
        </p:txBody>
      </p:sp>
      <p:sp>
        <p:nvSpPr>
          <p:cNvPr id="9" name="Text 6"/>
          <p:cNvSpPr/>
          <p:nvPr/>
        </p:nvSpPr>
        <p:spPr>
          <a:xfrm>
            <a:off x="5372695" y="3125510"/>
            <a:ext cx="3898821" cy="395049"/>
          </a:xfrm>
          <a:prstGeom prst="rect">
            <a:avLst/>
          </a:prstGeom>
          <a:noFill/>
          <a:ln/>
        </p:spPr>
        <p:txBody>
          <a:bodyPr wrap="non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0.60</a:t>
            </a:r>
            <a:endParaRPr lang="en-US" sz="1900" dirty="0"/>
          </a:p>
        </p:txBody>
      </p:sp>
      <p:sp>
        <p:nvSpPr>
          <p:cNvPr id="10" name="Text 7"/>
          <p:cNvSpPr/>
          <p:nvPr/>
        </p:nvSpPr>
        <p:spPr>
          <a:xfrm>
            <a:off x="5372695" y="3742730"/>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The testing accuracy is lower, which indicates that the model may not generalize well to new, unseen data. This could be due to overfitting on the training data. It's important to investigate why the model's performance is dropping on new data.</a:t>
            </a:r>
            <a:endParaRPr lang="en-US" sz="1900" dirty="0"/>
          </a:p>
        </p:txBody>
      </p:sp>
      <p:sp>
        <p:nvSpPr>
          <p:cNvPr id="11" name="Text 8"/>
          <p:cNvSpPr/>
          <p:nvPr/>
        </p:nvSpPr>
        <p:spPr>
          <a:xfrm>
            <a:off x="9881354" y="2492931"/>
            <a:ext cx="3396258" cy="385763"/>
          </a:xfrm>
          <a:prstGeom prst="rect">
            <a:avLst/>
          </a:prstGeom>
          <a:noFill/>
          <a:ln/>
        </p:spPr>
        <p:txBody>
          <a:bodyPr wrap="none" lIns="0" tIns="0" rIns="0" bIns="0" rtlCol="0" anchor="t"/>
          <a:lstStyle/>
          <a:p>
            <a:pPr indent="0" marL="0">
              <a:lnSpc>
                <a:spcPts val="3000"/>
              </a:lnSpc>
              <a:buNone/>
            </a:pPr>
            <a:r>
              <a:rPr lang="en-US" sz="2400" dirty="0">
                <a:solidFill>
                  <a:srgbClr val="97B8FF"/>
                </a:solidFill>
                <a:latin typeface="Sora" pitchFamily="34" charset="0"/>
                <a:ea typeface="Sora" pitchFamily="34" charset="-122"/>
                <a:cs typeface="Sora" pitchFamily="34" charset="-120"/>
              </a:rPr>
              <a:t>Grid Search Accuracy</a:t>
            </a:r>
            <a:endParaRPr lang="en-US" sz="2400" dirty="0"/>
          </a:p>
        </p:txBody>
      </p:sp>
      <p:sp>
        <p:nvSpPr>
          <p:cNvPr id="12" name="Text 9"/>
          <p:cNvSpPr/>
          <p:nvPr/>
        </p:nvSpPr>
        <p:spPr>
          <a:xfrm>
            <a:off x="9881354" y="3125510"/>
            <a:ext cx="3898821" cy="395049"/>
          </a:xfrm>
          <a:prstGeom prst="rect">
            <a:avLst/>
          </a:prstGeom>
          <a:noFill/>
          <a:ln/>
        </p:spPr>
        <p:txBody>
          <a:bodyPr wrap="non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0.97</a:t>
            </a:r>
            <a:endParaRPr lang="en-US" sz="1900" dirty="0"/>
          </a:p>
        </p:txBody>
      </p:sp>
      <p:sp>
        <p:nvSpPr>
          <p:cNvPr id="13" name="Text 10"/>
          <p:cNvSpPr/>
          <p:nvPr/>
        </p:nvSpPr>
        <p:spPr>
          <a:xfrm>
            <a:off x="9881354" y="3742730"/>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Grid search helps find the optimal hyperparameters for the model. The high accuracy suggests that the hyperparameters were effectively tuned, leading to good performance on both training and unseen data.</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2024-09-02T06:32:23Z</dcterms:created>
  <dcterms:modified xsi:type="dcterms:W3CDTF">2024-09-02T06:32:23Z</dcterms:modified>
</cp:coreProperties>
</file>